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61" r:id="rId4"/>
    <p:sldId id="262" r:id="rId5"/>
    <p:sldId id="258" r:id="rId6"/>
    <p:sldId id="263" r:id="rId7"/>
    <p:sldId id="259" r:id="rId8"/>
    <p:sldId id="280" r:id="rId9"/>
    <p:sldId id="281" r:id="rId10"/>
    <p:sldId id="282" r:id="rId11"/>
    <p:sldId id="279" r:id="rId12"/>
    <p:sldId id="265" r:id="rId13"/>
    <p:sldId id="266" r:id="rId14"/>
    <p:sldId id="267" r:id="rId15"/>
    <p:sldId id="268" r:id="rId16"/>
    <p:sldId id="270" r:id="rId17"/>
    <p:sldId id="283" r:id="rId18"/>
    <p:sldId id="284" r:id="rId19"/>
    <p:sldId id="285" r:id="rId20"/>
    <p:sldId id="286" r:id="rId21"/>
    <p:sldId id="287" r:id="rId22"/>
    <p:sldId id="291" r:id="rId23"/>
    <p:sldId id="288" r:id="rId24"/>
    <p:sldId id="289" r:id="rId25"/>
    <p:sldId id="290" r:id="rId26"/>
    <p:sldId id="292" r:id="rId27"/>
    <p:sldId id="269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64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7D70E-E52F-48DE-B4BC-C82C355446E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EFACD-54CD-4338-9830-D5263E2D22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28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75C9A-9178-44D5-8760-A7F87F6345DB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6657C-DBBE-4967-A91E-6911894A1E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09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BEA3ABD-FDF3-4EAF-8AA3-E0BA0B7CBC54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slovari.yandex.ru/~%D0%BA%D0%BD%D0%B8%D0%B3%D0%B8/%D0%9E%D1%85%D1%80%D0%B0%D0%BD%D0%B0%20%D1%82%D1%80%D1%83%D0%B4%D0%B0/%D0%97%D0%B4%D0%BE%D1%80%D0%BE%D0%B2%D1%8C%D0%B5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slovari.yandex.ru/~%D0%BA%D0%BD%D0%B8%D0%B3%D0%B8/%D0%9E%D1%85%D1%80%D0%B0%D0%BD%D0%B0%20%D1%82%D1%80%D1%83%D0%B4%D0%B0/%D0%9D%D0%BE%D1%87%D0%BD%D0%BE%D0%B5%20%D0%B2%D1%80%D0%B5%D0%BC%D1%8F/" TargetMode="External"/><Relationship Id="rId2" Type="http://schemas.openxmlformats.org/officeDocument/2006/relationships/hyperlink" Target="http://slovari.yandex.ru/~%D0%BA%D0%BD%D0%B8%D0%B3%D0%B8/%D0%9E%D1%85%D1%80%D0%B0%D0%BD%D0%B0%20%D1%82%D1%80%D1%83%D0%B4%D0%B0/%D0%A1%D0%BB%D1%83%D0%B6%D0%B5%D0%B1%D0%BD%D0%B0%D1%8F%20%D0%BA%D0%BE%D0%BC%D0%B0%D0%BD%D0%B4%D0%B8%D1%80%D0%BE%D0%B2%D0%BA%D0%B0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lovari.yandex.ru/~%D0%BA%D0%BD%D0%B8%D0%B3%D0%B8/%D0%9E%D1%85%D1%80%D0%B0%D0%BD%D0%B0%20%D1%82%D1%80%D1%83%D0%B4%D0%B0/%D0%A1%D0%B2%D0%B5%D1%80%D1%85%D1%83%D1%80%D0%BE%D1%87%D0%BD%D0%B0%D1%8F%20%D1%80%D0%B0%D0%B1%D0%BE%D1%82%D0%B0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slovari.yandex.ru/~%D0%BA%D0%BD%D0%B8%D0%B3%D0%B8/%D0%9E%D1%85%D1%80%D0%B0%D0%BD%D0%B0%20%D1%82%D1%80%D1%83%D0%B4%D0%B0/%D0%A0%D0%B0%D0%B1%D0%BE%D1%82%D0%BE%D0%B4%D0%B0%D1%82%D0%B5%D0%BB%D1%8C/" TargetMode="External"/><Relationship Id="rId2" Type="http://schemas.openxmlformats.org/officeDocument/2006/relationships/hyperlink" Target="http://slovari.yandex.ru/~%D0%BA%D0%BD%D0%B8%D0%B3%D0%B8/%D0%9E%D1%85%D1%80%D0%B0%D0%BD%D0%B0%20%D1%82%D1%80%D1%83%D0%B4%D0%B0/%D0%9C%D0%B5%D0%B4%D0%B8%D1%86%D0%B8%D0%BD%D1%81%D0%BA%D0%B8%D0%B5%20%D0%BE%D1%81%D0%BC%D0%BE%D1%82%D1%80%D1%8B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№ 1</a:t>
            </a:r>
            <a:endParaRPr lang="ru-RU" sz="6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8458200" cy="147357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документы, регламентирующие охрану труда.</a:t>
            </a:r>
            <a:endParaRPr lang="ru-RU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http://www.chtivo.ru/getpic3d/16775388/350/714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333375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34671"/>
            <a:ext cx="8572560" cy="423582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система обеспечения безопасности жизни и здоровья работников в процессе трудовой деятельности, включающая правовые, санитарно-гигиенические, лечебно-профилактические, реабилитационные и иные мероприятия.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ОХРАНА ТРУДА (ОТ) </a:t>
            </a:r>
            <a:r>
              <a:rPr lang="ru-RU" dirty="0" smtClean="0"/>
              <a:t>- это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688" y="785794"/>
            <a:ext cx="8501154" cy="4935745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 smtClean="0"/>
              <a:t>Конституция Российской Федерации от 12.12.1993г.</a:t>
            </a:r>
          </a:p>
          <a:p>
            <a:pPr algn="just"/>
            <a:r>
              <a:rPr lang="ru-RU" sz="1600" b="1" dirty="0" smtClean="0"/>
              <a:t>Федеральный закон РФ «Об основах охраны труда в Российской Федерации» от 17.07.1999г. № 181-ФЗ в редакции от 10.01 2003г. № 15-ФЗ</a:t>
            </a:r>
          </a:p>
          <a:p>
            <a:pPr algn="just"/>
            <a:r>
              <a:rPr lang="ru-RU" sz="1600" b="1" dirty="0" smtClean="0"/>
              <a:t>Трудовой кодекс РФ от 30.12.2001г. № 197-ФЗ в редакции от 25.07.2002г. № 116-ФЗ.</a:t>
            </a:r>
          </a:p>
          <a:p>
            <a:pPr algn="just"/>
            <a:r>
              <a:rPr lang="ru-RU" sz="1600" b="1" dirty="0" smtClean="0"/>
              <a:t>Федеральный закон РФ « Основы законодательства Российской Федерации об охране здоровья граждан» от 22.07.1993г. № 5487-1 в редакции от 02.12.2000г. № 139-ФЗ и от 10.01.2003г. № 15</a:t>
            </a:r>
          </a:p>
          <a:p>
            <a:pPr algn="just"/>
            <a:r>
              <a:rPr lang="ru-RU" sz="1600" b="1" dirty="0" smtClean="0"/>
              <a:t>Федеральный закон РФ «О санитарно-эпидемиологическом благополучии населения» от 30.03.1999г. № 52-ФЗ в редакции от 30.12 2001г. № 196-ФЗ и от 10.012003г. № 15</a:t>
            </a:r>
          </a:p>
          <a:p>
            <a:pPr algn="just"/>
            <a:r>
              <a:rPr lang="ru-RU" sz="1600" b="1" dirty="0" smtClean="0"/>
              <a:t>Федеральный закон РФ «Об обязательном социальном страховании от несчастных случаев на производстве и профессиональных заболеваний» от 24.07.1998г. « 125-ФЗ в редакции от 26.11.2002г. № 152-ФЗ в редакции от 22.04.2003г.</a:t>
            </a:r>
          </a:p>
          <a:p>
            <a:pPr algn="just"/>
            <a:r>
              <a:rPr lang="ru-RU" sz="1600" b="1" dirty="0" smtClean="0"/>
              <a:t>Кодекс РФ об административных правонарушениях от 30.12.2001г. № 195 в редакции от 31.12.2002г. №187-ФЗ.</a:t>
            </a:r>
          </a:p>
          <a:p>
            <a:pPr algn="just"/>
            <a:r>
              <a:rPr lang="ru-RU" sz="1600" b="1" dirty="0" smtClean="0"/>
              <a:t>Уголовный кодекс РФ от 13.06.1996г. № 63-ФЗ в редакции от 08.04.2003г. № 45-ФЗ.</a:t>
            </a:r>
          </a:p>
          <a:p>
            <a:pPr algn="just"/>
            <a:r>
              <a:rPr lang="ru-RU" sz="1600" b="1" dirty="0" smtClean="0"/>
              <a:t>Постановление Правительства РФ «О нормативных правовых актах, содержащих государственные нормативные требования охраны труда» от 23.05.2000г. №399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ЗАКОНОДАТЕЛЬНАЯ БАЗА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saint-petersburg.ru/i2/imgweb/590/1054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0" y="620688"/>
            <a:ext cx="9144000" cy="5165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419872" y="692696"/>
            <a:ext cx="5509846" cy="616530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Статья 37 </a:t>
            </a:r>
            <a:br>
              <a:rPr lang="ru-RU" b="1" dirty="0" smtClean="0"/>
            </a:br>
            <a:r>
              <a:rPr lang="ru-RU" b="1" dirty="0" smtClean="0"/>
              <a:t>       1. Труд свободен. Каждый имеет право свободно распоряжаться своими способностями к труду, выбирать род деятельности и профессию. </a:t>
            </a:r>
            <a:br>
              <a:rPr lang="ru-RU" b="1" dirty="0" smtClean="0"/>
            </a:br>
            <a:r>
              <a:rPr lang="ru-RU" b="1" dirty="0" smtClean="0"/>
              <a:t>       2. Принудительный труд запрещен. </a:t>
            </a:r>
            <a:br>
              <a:rPr lang="ru-RU" b="1" dirty="0" smtClean="0"/>
            </a:br>
            <a:r>
              <a:rPr lang="ru-RU" b="1" dirty="0" smtClean="0"/>
              <a:t>       3. Каждый имеет право на труд в условиях, отвечающих требованиям безопасности и гигиены, на вознаграждение за труд без какой бы то ни было дискриминации и не ниже установленного федеральным законом минимального размера оплаты труда, а также право на защиту от безработицы.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428604"/>
            <a:ext cx="8786874" cy="654032"/>
          </a:xfrm>
        </p:spPr>
        <p:txBody>
          <a:bodyPr>
            <a:noAutofit/>
          </a:bodyPr>
          <a:lstStyle/>
          <a:p>
            <a:pPr algn="ctr"/>
            <a:r>
              <a:rPr lang="ru-RU" sz="3600" u="sng" dirty="0" smtClean="0">
                <a:solidFill>
                  <a:srgbClr val="FF0000"/>
                </a:solidFill>
              </a:rPr>
              <a:t>Конституция РФ о труде и занятости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gorjunkova.professorjournal.ru/image/image_gallery?uuid=6132a46c-ff6e-4392-b8ce-ef81edaaa100&amp;groupId=993912&amp;t=13291456130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7362"/>
            <a:ext cx="9144000" cy="6610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869817" y="764704"/>
            <a:ext cx="7274183" cy="6093296"/>
          </a:xfrm>
        </p:spPr>
        <p:txBody>
          <a:bodyPr>
            <a:noAutofit/>
          </a:bodyPr>
          <a:lstStyle/>
          <a:p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трудового законодательства: </a:t>
            </a:r>
            <a:r>
              <a:rPr lang="ru-RU" sz="1500" dirty="0" smtClean="0"/>
              <a:t>установление государственных гарантий трудовых прав и свобод граждан, создание благоприятных условий труда, защита прав и интересов работников и работодателей.</a:t>
            </a:r>
          </a:p>
          <a:p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 трудового законодательства: </a:t>
            </a:r>
            <a:r>
              <a:rPr lang="ru-RU" sz="1500" dirty="0" smtClean="0"/>
              <a:t>создание необходимых правовых условий для достижения оптимального согласования интересов сторон трудовых отношений, интересов государства, а также правовое регулирование трудовых отношений и иных непосредственно связанных с ними отношений по:</a:t>
            </a:r>
          </a:p>
          <a:p>
            <a:pPr>
              <a:buFont typeface="Wingdings" pitchFamily="2" charset="2"/>
              <a:buChar char="v"/>
            </a:pPr>
            <a:r>
              <a:rPr lang="ru-RU" sz="1500" dirty="0" smtClean="0"/>
              <a:t>организации труда и управлению трудом;</a:t>
            </a:r>
          </a:p>
          <a:p>
            <a:pPr>
              <a:buFont typeface="Wingdings" pitchFamily="2" charset="2"/>
              <a:buChar char="v"/>
            </a:pPr>
            <a:r>
              <a:rPr lang="ru-RU" sz="1500" dirty="0" smtClean="0"/>
              <a:t>трудоустройству у данного работодателя;</a:t>
            </a:r>
          </a:p>
          <a:p>
            <a:pPr>
              <a:buFont typeface="Wingdings" pitchFamily="2" charset="2"/>
              <a:buChar char="v"/>
            </a:pPr>
            <a:r>
              <a:rPr lang="ru-RU" sz="1500" dirty="0" smtClean="0"/>
              <a:t>профессиональной подготовке, переподготовке и повышению квалификации работников непосредственно у данного работодателя;</a:t>
            </a:r>
          </a:p>
          <a:p>
            <a:pPr>
              <a:buFont typeface="Wingdings" pitchFamily="2" charset="2"/>
              <a:buChar char="v"/>
            </a:pPr>
            <a:r>
              <a:rPr lang="ru-RU" sz="1500" dirty="0" smtClean="0"/>
              <a:t>социальному партнерству, ведению коллективных переговоров, заключению коллективных договоров и соглашений;</a:t>
            </a:r>
          </a:p>
          <a:p>
            <a:pPr>
              <a:buFont typeface="Wingdings" pitchFamily="2" charset="2"/>
              <a:buChar char="v"/>
            </a:pPr>
            <a:r>
              <a:rPr lang="ru-RU" sz="1500" dirty="0" smtClean="0"/>
              <a:t>участию работников и профессиональных союзов в установлении условий труда и применении трудового законодательства в предусмотренных законом случаях;</a:t>
            </a:r>
          </a:p>
          <a:p>
            <a:pPr>
              <a:buFont typeface="Wingdings" pitchFamily="2" charset="2"/>
              <a:buChar char="v"/>
            </a:pPr>
            <a:r>
              <a:rPr lang="ru-RU" sz="1500" dirty="0" smtClean="0"/>
              <a:t>материальной ответственности работодателей и работников в сфере труда;</a:t>
            </a:r>
          </a:p>
          <a:p>
            <a:pPr>
              <a:buFont typeface="Wingdings" pitchFamily="2" charset="2"/>
              <a:buChar char="v"/>
            </a:pPr>
            <a:r>
              <a:rPr lang="ru-RU" sz="1500" dirty="0" smtClean="0"/>
              <a:t>надзору и контролю (в том числе профсоюзному контролю) за соблюдением трудового законодательства (включая законодательство об охране труда);</a:t>
            </a:r>
          </a:p>
          <a:p>
            <a:pPr>
              <a:buFont typeface="Wingdings" pitchFamily="2" charset="2"/>
              <a:buChar char="v"/>
            </a:pPr>
            <a:r>
              <a:rPr lang="ru-RU" sz="1500" dirty="0" smtClean="0"/>
              <a:t>разрешению трудовых споров.</a:t>
            </a:r>
          </a:p>
          <a:p>
            <a:endParaRPr lang="ru-RU" sz="1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15436" cy="71438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accent1"/>
                </a:solidFill>
              </a:rPr>
              <a:t>ТРУДОВОЙ КОДЕКС РФ</a:t>
            </a:r>
            <a:endParaRPr lang="ru-RU" sz="4400" dirty="0">
              <a:solidFill>
                <a:schemeClr val="accent1"/>
              </a:solidFill>
            </a:endParaRPr>
          </a:p>
        </p:txBody>
      </p:sp>
      <p:pic>
        <p:nvPicPr>
          <p:cNvPr id="35842" name="Picture 2" descr="http://www.news29.ru/images/news/big/12819503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071678"/>
            <a:ext cx="1762313" cy="22383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gorjunkova.professorjournal.ru/image/image_gallery?uuid=ee5e7075-c484-4eb7-8c37-5c0c557abb8d&amp;groupId=993912&amp;t=13291462137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381936"/>
            <a:ext cx="8856984" cy="5476064"/>
          </a:xfrm>
        </p:spPr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endParaRPr lang="ru-RU" sz="4000" dirty="0"/>
          </a:p>
          <a:p>
            <a:pPr lvl="0"/>
            <a:r>
              <a:rPr lang="ru-RU" sz="4000" dirty="0"/>
              <a:t>Обеспечение приоритета сохранения и здоровья работников;</a:t>
            </a:r>
          </a:p>
          <a:p>
            <a:pPr lvl="0"/>
            <a:r>
              <a:rPr lang="ru-RU" sz="4000" dirty="0"/>
              <a:t>Принятие и реализация федеральных законов и иных нормативно правовых актов РФ в области охраны труда, а также федеральных целевых, ведомственных целевых программ  улучшения условий и охраны труда;</a:t>
            </a:r>
          </a:p>
          <a:p>
            <a:pPr lvl="0"/>
            <a:r>
              <a:rPr lang="ru-RU" sz="4000" dirty="0"/>
              <a:t>Государственный надзор и контроль за соблюдением государственных нормативных требований охраны труда;</a:t>
            </a:r>
          </a:p>
          <a:p>
            <a:pPr lvl="0"/>
            <a:r>
              <a:rPr lang="ru-RU" sz="4000" dirty="0"/>
              <a:t> Содействие общественному контролю за соблюдением прав и законных интересов работников в области охраны труда;</a:t>
            </a:r>
          </a:p>
          <a:p>
            <a:pPr lvl="0"/>
            <a:r>
              <a:rPr lang="ru-RU" sz="4000" dirty="0"/>
              <a:t>Расследование и учет несчастных случаев на производстве и профессиональных заболеваний;</a:t>
            </a:r>
          </a:p>
          <a:p>
            <a:pPr lvl="0"/>
            <a:r>
              <a:rPr lang="ru-RU" sz="4000" dirty="0"/>
              <a:t>Защита законных интересов работников, пострадавших от несчастных случаев на производстве;</a:t>
            </a:r>
          </a:p>
          <a:p>
            <a:pPr lvl="0"/>
            <a:r>
              <a:rPr lang="ru-RU" sz="4000" dirty="0"/>
              <a:t>Установление компенсации за тяжелую работу и работу с вредными и опасными условиями труда.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dirty="0"/>
              <a:t>Статья 210 Трудового кодекса (Основные направления государственной политики в </a:t>
            </a:r>
            <a:r>
              <a:rPr lang="ru-RU" sz="3200" dirty="0" smtClean="0"/>
              <a:t>области </a:t>
            </a:r>
            <a:r>
              <a:rPr lang="ru-RU" sz="3200" dirty="0"/>
              <a:t>охраны труда</a:t>
            </a:r>
          </a:p>
        </p:txBody>
      </p:sp>
    </p:spTree>
    <p:extLst>
      <p:ext uri="{BB962C8B-B14F-4D97-AF65-F5344CB8AC3E}">
        <p14:creationId xmlns:p14="http://schemas.microsoft.com/office/powerpoint/2010/main" val="247668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88081"/>
              </p:ext>
            </p:extLst>
          </p:nvPr>
        </p:nvGraphicFramePr>
        <p:xfrm>
          <a:off x="179512" y="729781"/>
          <a:ext cx="8964488" cy="59279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6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7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4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Шифр группы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Наименование группы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0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Организационно-методические стандарты</a:t>
                      </a:r>
                      <a:endParaRPr lang="ru-RU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4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1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Стандарты требований и норм по видам опасных и вредных производственных факторов</a:t>
                      </a:r>
                      <a:endParaRPr lang="ru-RU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9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2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Стандарты требований безопасности к производственному оборудованию</a:t>
                      </a:r>
                      <a:endParaRPr lang="ru-RU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04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3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Стандарты требований безопасности к производственным процессам</a:t>
                      </a:r>
                      <a:endParaRPr lang="ru-RU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</a:rPr>
                        <a:t>4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Стандарты требований к средствам защиты работающих</a:t>
                      </a:r>
                      <a:endParaRPr lang="ru-RU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5300" b="0" dirty="0">
                <a:solidFill>
                  <a:srgbClr val="595959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ССБТ включает </a:t>
            </a:r>
            <a:r>
              <a:rPr lang="ru-RU" sz="5300" b="0" dirty="0" smtClean="0">
                <a:solidFill>
                  <a:srgbClr val="595959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группы</a:t>
            </a:r>
            <a:r>
              <a:rPr lang="ru-RU" sz="24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6000" b="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r>
              <a:rPr lang="ru-RU" sz="2800" dirty="0" smtClean="0"/>
              <a:t>Разработка и принятие федеральных законов и иных нормативных правовых актов РФ об охране труда;</a:t>
            </a:r>
          </a:p>
          <a:p>
            <a:r>
              <a:rPr lang="ru-RU" sz="2800" dirty="0" smtClean="0"/>
              <a:t>Определение расходов на охрану труда за счёт средств федерального бюджета;</a:t>
            </a:r>
          </a:p>
          <a:p>
            <a:r>
              <a:rPr lang="ru-RU" sz="2800" dirty="0" smtClean="0"/>
              <a:t>Определение структуры, задачи функции и полномочия органов государственного надзора и контроля за соблюдением требований охраны труда;</a:t>
            </a:r>
          </a:p>
          <a:p>
            <a:r>
              <a:rPr lang="ru-RU" sz="2800" dirty="0" smtClean="0"/>
              <a:t>Организация и проведение сертификации работ по охране труда в организации;</a:t>
            </a:r>
          </a:p>
          <a:p>
            <a:r>
              <a:rPr lang="ru-RU" sz="2800" dirty="0" smtClean="0"/>
              <a:t>Международное сотрудничество в области охраны труда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Полномочия органов государственной власти РФ в области охраны труда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1130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ОХРАНА ТРУДА ТЕХНОЛОГИ\сайт охрана тру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77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 descr="http://activerain.com/image_store/uploads/2/7/9/4/6/ar1268112508649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357166"/>
            <a:ext cx="3857652" cy="3282343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789040"/>
            <a:ext cx="7772400" cy="119970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Рабочее время и время отдыха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6866" name="Picture 2" descr="http://im4-tub-ru.yandex.net/i?id=362101033-70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928670"/>
            <a:ext cx="1500166" cy="1125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868" name="Picture 4" descr="http://becti.net/uploads/posts/2011-11/www.becti.net-foto-r389178d09t11201192456n8.jpg"/>
          <p:cNvPicPr>
            <a:picLocks noChangeAspect="1" noChangeArrowheads="1"/>
          </p:cNvPicPr>
          <p:nvPr/>
        </p:nvPicPr>
        <p:blipFill>
          <a:blip r:embed="rId4" cstate="print"/>
          <a:srcRect l="1" b="19129"/>
          <a:stretch>
            <a:fillRect/>
          </a:stretch>
        </p:blipFill>
        <p:spPr bwMode="auto">
          <a:xfrm>
            <a:off x="5248182" y="357165"/>
            <a:ext cx="3455267" cy="3282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500298" y="142852"/>
            <a:ext cx="407196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Рабочее время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000108"/>
            <a:ext cx="2857520" cy="21431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u="sng" dirty="0">
                <a:solidFill>
                  <a:schemeClr val="accent1"/>
                </a:solidFill>
              </a:rPr>
              <a:t>Рабочий день</a:t>
            </a:r>
            <a:r>
              <a:rPr lang="ru-RU" sz="1200" dirty="0"/>
              <a:t> — это установленная законом продолжительность рабочего времени в течение суток. Согласно ст. 95 ТК рабочий день равен семи часам при шестидневной рабочей неделе (пяти часам накануне выходных и праздничных дней) и восьми часам при пятидневной рабочей неделе.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1000108"/>
            <a:ext cx="2857520" cy="21431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u="sng" dirty="0">
                <a:solidFill>
                  <a:schemeClr val="accent1"/>
                </a:solidFill>
              </a:rPr>
              <a:t>Рабочая смена</a:t>
            </a:r>
            <a:r>
              <a:rPr lang="ru-RU" sz="1200" dirty="0"/>
              <a:t> — это продолжительность рабочего времени, которое работник должен отработать согласно графику сменности в течение суток. По длительности рабочая смена может быть больше рабочего дня, но необходимо, чтобы в течение недели или месяца установленная законом норма рабочего соблюдалась. 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15074" y="1000108"/>
            <a:ext cx="2786082" cy="21431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u="sng" dirty="0">
                <a:solidFill>
                  <a:schemeClr val="accent1"/>
                </a:solidFill>
              </a:rPr>
              <a:t>Рабочая неделя</a:t>
            </a:r>
            <a:r>
              <a:rPr lang="ru-RU" sz="1400" dirty="0"/>
              <a:t> — это установленная законом продолжительность рабочего времени в часах в рамках календарной недели. Недельная норма не должна превышать 40 часов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28860" y="3286124"/>
            <a:ext cx="4000528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Сокращенное рабочее время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4071942"/>
            <a:ext cx="3786214" cy="22860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chemeClr val="accent1"/>
                </a:solidFill>
              </a:rPr>
              <a:t>несовершеннолетние</a:t>
            </a:r>
            <a:r>
              <a:rPr lang="ru-RU" sz="1200" dirty="0"/>
              <a:t>: </a:t>
            </a:r>
            <a:endParaRPr lang="ru-RU" sz="1200" dirty="0" smtClean="0"/>
          </a:p>
          <a:p>
            <a:pPr algn="just"/>
            <a:r>
              <a:rPr lang="ru-RU" sz="1200" dirty="0" smtClean="0"/>
              <a:t>с </a:t>
            </a:r>
            <a:r>
              <a:rPr lang="ru-RU" sz="1200" dirty="0"/>
              <a:t>16 до 18 лет подростки могут работать шести часов в день (36 часов в неделю), </a:t>
            </a:r>
            <a:endParaRPr lang="ru-RU" sz="1200" dirty="0" smtClean="0"/>
          </a:p>
          <a:p>
            <a:pPr algn="just"/>
            <a:r>
              <a:rPr lang="ru-RU" sz="1200" dirty="0" smtClean="0"/>
              <a:t>подростки </a:t>
            </a:r>
            <a:r>
              <a:rPr lang="ru-RU" sz="1200" dirty="0"/>
              <a:t>с 15 до 16 лет, а также учащиеся с 14 до 16 лет, работающие в период каникул, — четыре часа в день (24 часа в неделю). </a:t>
            </a:r>
            <a:endParaRPr lang="ru-RU" sz="1200" dirty="0" smtClean="0"/>
          </a:p>
          <a:p>
            <a:pPr algn="just"/>
            <a:r>
              <a:rPr lang="ru-RU" sz="1200" dirty="0" smtClean="0"/>
              <a:t>Для </a:t>
            </a:r>
            <a:r>
              <a:rPr lang="ru-RU" sz="1200" dirty="0"/>
              <a:t>учащихся, работающих в течение учебного года в свободное от учебы время, рабочее время не может превышать половину указанных по их возрасту норм (т. е. 18 или 12 часов в неделю</a:t>
            </a:r>
            <a:r>
              <a:rPr lang="ru-RU" sz="1200" dirty="0" smtClean="0"/>
              <a:t>)</a:t>
            </a:r>
            <a:endParaRPr lang="ru-RU" sz="12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71934" y="4143380"/>
            <a:ext cx="2357454" cy="15716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u="sng" dirty="0">
                <a:solidFill>
                  <a:schemeClr val="accent1"/>
                </a:solidFill>
              </a:rPr>
              <a:t>занятые на работе с вредными условиями труда. </a:t>
            </a:r>
            <a:r>
              <a:rPr lang="ru-RU" sz="1200" dirty="0"/>
              <a:t>В зависимости от степени вредности для здоровья устанавливается или 36-часовая, или 24-часовая рабочая неделя</a:t>
            </a:r>
            <a:r>
              <a:rPr lang="ru-RU" sz="1400" dirty="0"/>
              <a:t>.</a:t>
            </a:r>
            <a:r>
              <a:rPr lang="ru-RU" dirty="0"/>
              <a:t> 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58016" y="3929066"/>
            <a:ext cx="2143140" cy="24288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u="sng" dirty="0">
                <a:solidFill>
                  <a:schemeClr val="accent1"/>
                </a:solidFill>
              </a:rPr>
              <a:t>работники, чья работа связана с повышенным умственным, </a:t>
            </a:r>
            <a:r>
              <a:rPr lang="ru-RU" sz="1200" dirty="0"/>
              <a:t>эмоциональным и нервным напряжением (преподаватели, учителя, врачи, воспитатели и др.). У этих категорий работников в основном рабочая неделя составляет 36 </a:t>
            </a:r>
            <a:r>
              <a:rPr lang="ru-RU" sz="1200" dirty="0" smtClean="0"/>
              <a:t>часов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2066" y="5857892"/>
            <a:ext cx="1714512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chemeClr val="accent1"/>
                </a:solidFill>
              </a:rPr>
              <a:t>работники-инвалиды I и II групп — 35 часов в неделю.</a:t>
            </a:r>
          </a:p>
        </p:txBody>
      </p:sp>
      <p:cxnSp>
        <p:nvCxnSpPr>
          <p:cNvPr id="15" name="Прямая со стрелкой 14"/>
          <p:cNvCxnSpPr>
            <a:stCxn id="5" idx="2"/>
            <a:endCxn id="6" idx="0"/>
          </p:cNvCxnSpPr>
          <p:nvPr/>
        </p:nvCxnSpPr>
        <p:spPr>
          <a:xfrm rot="5400000">
            <a:off x="2946786" y="-589387"/>
            <a:ext cx="285752" cy="28932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7" idx="0"/>
          </p:cNvCxnSpPr>
          <p:nvPr/>
        </p:nvCxnSpPr>
        <p:spPr>
          <a:xfrm rot="16200000" flipH="1">
            <a:off x="4446983" y="803653"/>
            <a:ext cx="285752" cy="1071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8" idx="0"/>
          </p:cNvCxnSpPr>
          <p:nvPr/>
        </p:nvCxnSpPr>
        <p:spPr>
          <a:xfrm>
            <a:off x="4464844" y="714357"/>
            <a:ext cx="3143271" cy="2857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9" idx="2"/>
            <a:endCxn id="10" idx="0"/>
          </p:cNvCxnSpPr>
          <p:nvPr/>
        </p:nvCxnSpPr>
        <p:spPr>
          <a:xfrm rot="5400000">
            <a:off x="3161100" y="2803918"/>
            <a:ext cx="142876" cy="2393173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1" idx="0"/>
          </p:cNvCxnSpPr>
          <p:nvPr/>
        </p:nvCxnSpPr>
        <p:spPr>
          <a:xfrm>
            <a:off x="4357686" y="3929066"/>
            <a:ext cx="892975" cy="2143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9" idx="3"/>
            <a:endCxn id="12" idx="0"/>
          </p:cNvCxnSpPr>
          <p:nvPr/>
        </p:nvCxnSpPr>
        <p:spPr>
          <a:xfrm>
            <a:off x="6429388" y="3607595"/>
            <a:ext cx="1500198" cy="3214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9" idx="3"/>
          </p:cNvCxnSpPr>
          <p:nvPr/>
        </p:nvCxnSpPr>
        <p:spPr>
          <a:xfrm>
            <a:off x="6429388" y="3607595"/>
            <a:ext cx="285752" cy="22502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6643702" y="0"/>
            <a:ext cx="25002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— </a:t>
            </a:r>
            <a:r>
              <a:rPr lang="ru-RU" sz="1100" b="1" dirty="0"/>
              <a:t>это установленный законом отрезок времени, в течение которого работник должен выполнять свои трудовые функции.</a:t>
            </a:r>
          </a:p>
        </p:txBody>
      </p:sp>
      <p:pic>
        <p:nvPicPr>
          <p:cNvPr id="38916" name="Picture 4" descr="http://im3-tub-ru.yandex.net/i?id=728284635-2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-34"/>
            <a:ext cx="92869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57224" y="214290"/>
            <a:ext cx="485778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Неполное рабочее время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6512" y="0"/>
            <a:ext cx="2857488" cy="255454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- это </a:t>
            </a:r>
            <a:r>
              <a:rPr lang="ru-RU" sz="1600" b="1" dirty="0"/>
              <a:t>рабочее время, устанавливаемое по соглашению сторон, продолжительность которого меньше нормального рабочего времени (40 часов в неделю), с оплатой, пропорциональной отработанному времени.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1000108"/>
            <a:ext cx="2643206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Уменьшение рабочего времени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00430" y="1000108"/>
            <a:ext cx="2643206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Уменьшение числа рабочих дней в неделю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0" name="Прямая со стрелкой 9"/>
          <p:cNvCxnSpPr>
            <a:stCxn id="5" idx="2"/>
            <a:endCxn id="7" idx="0"/>
          </p:cNvCxnSpPr>
          <p:nvPr/>
        </p:nvCxnSpPr>
        <p:spPr>
          <a:xfrm rot="5400000">
            <a:off x="2339563" y="53555"/>
            <a:ext cx="357190" cy="15359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5" idx="2"/>
            <a:endCxn id="8" idx="0"/>
          </p:cNvCxnSpPr>
          <p:nvPr/>
        </p:nvCxnSpPr>
        <p:spPr>
          <a:xfrm rot="16200000" flipH="1">
            <a:off x="3875479" y="53554"/>
            <a:ext cx="357190" cy="15359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500034" y="2143116"/>
            <a:ext cx="5715040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1. Состояние беременности</a:t>
            </a:r>
          </a:p>
          <a:p>
            <a:pPr algn="ctr"/>
            <a:r>
              <a:rPr lang="ru-RU" sz="1400" dirty="0" smtClean="0"/>
              <a:t>2. Наличие у женщины детей в возрасте до 14 лет</a:t>
            </a:r>
          </a:p>
          <a:p>
            <a:pPr algn="ctr"/>
            <a:r>
              <a:rPr lang="ru-RU" sz="1400" dirty="0" smtClean="0"/>
              <a:t>3. В отношении лица, осуществляющего уход за больным членом семьи</a:t>
            </a:r>
            <a:endParaRPr lang="ru-RU" sz="1400" dirty="0"/>
          </a:p>
        </p:txBody>
      </p:sp>
      <p:sp>
        <p:nvSpPr>
          <p:cNvPr id="14" name="Левая фигурная скобка 13"/>
          <p:cNvSpPr/>
          <p:nvPr/>
        </p:nvSpPr>
        <p:spPr>
          <a:xfrm rot="16200000">
            <a:off x="3250397" y="-250057"/>
            <a:ext cx="285752" cy="4500594"/>
          </a:xfrm>
          <a:prstGeom prst="leftBrace">
            <a:avLst>
              <a:gd name="adj1" fmla="val 89277"/>
              <a:gd name="adj2" fmla="val 4933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928794" y="3429000"/>
            <a:ext cx="557216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Ненормированный рабочий день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57290" y="4572008"/>
            <a:ext cx="7215238" cy="15716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Устанавливается в отношении </a:t>
            </a:r>
            <a:r>
              <a:rPr lang="ru-RU" sz="1400" dirty="0"/>
              <a:t>лишь некоторых категорий работников, которые по распоряжению работодателя обязаны в случае необходимости выполнять эпизодически работу сверх нормальной продолжительности, как правило, без дополнительной оплаты или отгула. Речь идет о работниках с ответственным характером труда или о лицах, рабочее время которых не поддается учету (руководителях, </a:t>
            </a:r>
            <a:r>
              <a:rPr lang="ru-RU" sz="1400" dirty="0" smtClean="0"/>
              <a:t>начальниках и т.п.)</a:t>
            </a:r>
            <a:endParaRPr lang="ru-RU" sz="1400" dirty="0"/>
          </a:p>
        </p:txBody>
      </p:sp>
      <p:cxnSp>
        <p:nvCxnSpPr>
          <p:cNvPr id="21" name="Прямая со стрелкой 20"/>
          <p:cNvCxnSpPr>
            <a:stCxn id="15" idx="2"/>
            <a:endCxn id="19" idx="0"/>
          </p:cNvCxnSpPr>
          <p:nvPr/>
        </p:nvCxnSpPr>
        <p:spPr>
          <a:xfrm rot="16200000" flipH="1">
            <a:off x="4589859" y="4196958"/>
            <a:ext cx="500066" cy="25003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942" name="Picture 6" descr="http://img.gorod.lv/images/news_item/pic/151873/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764" y="3275186"/>
            <a:ext cx="1512919" cy="12726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 стрелкой 15"/>
          <p:cNvCxnSpPr>
            <a:stCxn id="4" idx="2"/>
            <a:endCxn id="11" idx="0"/>
          </p:cNvCxnSpPr>
          <p:nvPr/>
        </p:nvCxnSpPr>
        <p:spPr>
          <a:xfrm rot="5400000">
            <a:off x="1155339" y="1664342"/>
            <a:ext cx="3332861" cy="20717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0" idx="0"/>
          </p:cNvCxnSpPr>
          <p:nvPr/>
        </p:nvCxnSpPr>
        <p:spPr>
          <a:xfrm>
            <a:off x="3929059" y="1071547"/>
            <a:ext cx="3500461" cy="31522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Блок-схема: документ 3"/>
          <p:cNvSpPr/>
          <p:nvPr/>
        </p:nvSpPr>
        <p:spPr>
          <a:xfrm>
            <a:off x="1857356" y="500042"/>
            <a:ext cx="4000528" cy="571504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отдыха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254" y="231796"/>
            <a:ext cx="2928942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1400" dirty="0" smtClean="0"/>
              <a:t>- время</a:t>
            </a:r>
            <a:r>
              <a:rPr lang="ru-RU" sz="1400" dirty="0"/>
              <a:t>, в течение которого работник свободен от исполнения трудовых обязанностей и которое он может использовать по </a:t>
            </a:r>
            <a:r>
              <a:rPr lang="ru-RU" sz="1400" dirty="0" smtClean="0"/>
              <a:t>своему усмотрению </a:t>
            </a:r>
            <a:r>
              <a:rPr lang="ru-RU" sz="1400" dirty="0"/>
              <a:t>(ст. 106 ТК РФ</a:t>
            </a:r>
            <a:r>
              <a:rPr lang="ru-RU" sz="2000" dirty="0"/>
              <a:t>)</a:t>
            </a: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57158" y="2214554"/>
            <a:ext cx="2286016" cy="1785950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Перерывы в течении рабочей смены для отдыха и питания (не более 2 часов и не менее 30 минут)</a:t>
            </a:r>
            <a:endParaRPr lang="ru-RU" sz="1400" b="1" dirty="0"/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6286512" y="4000504"/>
            <a:ext cx="2286016" cy="1785950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Ежегодный оплачиваемый отпуск</a:t>
            </a:r>
            <a:endParaRPr lang="ru-RU" b="1" dirty="0"/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642910" y="4143380"/>
            <a:ext cx="2286016" cy="1785950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Нерабочие праздничные дни</a:t>
            </a:r>
            <a:endParaRPr lang="ru-RU" b="1" dirty="0"/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3428992" y="1785926"/>
            <a:ext cx="2286016" cy="1785950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Ежедневный (междусменный) отдых</a:t>
            </a:r>
            <a:endParaRPr lang="ru-RU" sz="1600" b="1" dirty="0"/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6429388" y="2000240"/>
            <a:ext cx="2286016" cy="1785950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Выходные дни</a:t>
            </a:r>
            <a:endParaRPr lang="ru-RU" b="1" dirty="0"/>
          </a:p>
        </p:txBody>
      </p:sp>
      <p:cxnSp>
        <p:nvCxnSpPr>
          <p:cNvPr id="15" name="Прямая со стрелкой 14"/>
          <p:cNvCxnSpPr>
            <a:stCxn id="4" idx="2"/>
            <a:endCxn id="8" idx="0"/>
          </p:cNvCxnSpPr>
          <p:nvPr/>
        </p:nvCxnSpPr>
        <p:spPr>
          <a:xfrm rot="5400000">
            <a:off x="1976876" y="557053"/>
            <a:ext cx="1404035" cy="23574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2"/>
            <a:endCxn id="12" idx="0"/>
          </p:cNvCxnSpPr>
          <p:nvPr/>
        </p:nvCxnSpPr>
        <p:spPr>
          <a:xfrm rot="16200000" flipH="1">
            <a:off x="3727107" y="1164276"/>
            <a:ext cx="975407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2"/>
            <a:endCxn id="13" idx="0"/>
          </p:cNvCxnSpPr>
          <p:nvPr/>
        </p:nvCxnSpPr>
        <p:spPr>
          <a:xfrm rot="16200000" flipH="1">
            <a:off x="5120148" y="-228765"/>
            <a:ext cx="1189721" cy="37147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6" name="Picture 2" descr="http://www.zhaba.ru/_pics/zvtibqxl2z3fhac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4000504"/>
            <a:ext cx="2738410" cy="1822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88" name="Picture 4" descr="http://randomvspu.files.wordpress.com/2011/03/13_d0bed180d0b3d0b0d0bdd0b8d0b7d183d0b9d182d0b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52"/>
            <a:ext cx="1381118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3278138"/>
            <a:ext cx="8786842" cy="1199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труда работников в возрасте до 18 </a:t>
            </a: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 (несовершеннолетних)</a:t>
            </a: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http://pr.adcontext.net/files/uden-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1265" y="260648"/>
            <a:ext cx="3810000" cy="3038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74020" y="1279744"/>
            <a:ext cx="8229600" cy="47971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itchFamily="18" charset="0"/>
              </a:rPr>
              <a:t>Основные принципы охраны труда закреплены в ст. 4 Основ об охране труда и ст. 210 ТК.</a:t>
            </a:r>
          </a:p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itchFamily="18" charset="0"/>
              </a:rPr>
              <a:t> По направленности их можно сгруппировать в следующие три группы:</a:t>
            </a:r>
          </a:p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itchFamily="18" charset="0"/>
              </a:rPr>
              <a:t>1. принципы организации труда;</a:t>
            </a:r>
          </a:p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itchFamily="18" charset="0"/>
              </a:rPr>
              <a:t>2. принципы экономической политики в охране труда;</a:t>
            </a:r>
          </a:p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itchFamily="18" charset="0"/>
              </a:rPr>
              <a:t>3. принципы организационные.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820" y="116632"/>
            <a:ext cx="9144000" cy="115212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effectLst/>
              </a:rPr>
              <a:t>Основные принципы государственной политики в области охраны </a:t>
            </a:r>
            <a:r>
              <a:rPr lang="ru-RU" sz="3600" dirty="0" smtClean="0">
                <a:solidFill>
                  <a:schemeClr val="tx1"/>
                </a:solidFill>
                <a:effectLst/>
              </a:rPr>
              <a:t>труда</a:t>
            </a:r>
            <a:endParaRPr lang="ru-RU" sz="36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38622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 smtClean="0">
                <a:latin typeface="Times New Roman" pitchFamily="18" charset="0"/>
              </a:rPr>
              <a:t>Принципы </a:t>
            </a:r>
            <a:r>
              <a:rPr lang="ru-RU" sz="1800" b="1" dirty="0">
                <a:latin typeface="Times New Roman" pitchFamily="18" charset="0"/>
              </a:rPr>
              <a:t>организации охраны труда:</a:t>
            </a:r>
          </a:p>
          <a:p>
            <a:pPr>
              <a:lnSpc>
                <a:spcPct val="80000"/>
              </a:lnSpc>
            </a:pPr>
            <a:endParaRPr lang="ru-RU" sz="1800" b="1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1800" dirty="0">
                <a:latin typeface="Times New Roman" pitchFamily="18" charset="0"/>
              </a:rPr>
              <a:t>признание и обеспечение приоритета сохранения жизни и здоровья работников по отношению к результатам производственной деятельности;</a:t>
            </a:r>
          </a:p>
          <a:p>
            <a:pPr algn="just">
              <a:lnSpc>
                <a:spcPct val="80000"/>
              </a:lnSpc>
            </a:pPr>
            <a:endParaRPr lang="ru-RU" sz="1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1800" dirty="0">
                <a:latin typeface="Times New Roman" pitchFamily="18" charset="0"/>
              </a:rPr>
              <a:t>координация деятельности по охране труда с другими областями экономической и социальной политики, а также в области охраны окружающей природной среды;</a:t>
            </a:r>
          </a:p>
          <a:p>
            <a:pPr algn="just">
              <a:lnSpc>
                <a:spcPct val="80000"/>
              </a:lnSpc>
            </a:pPr>
            <a:endParaRPr lang="ru-RU" sz="1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1800" dirty="0">
                <a:latin typeface="Times New Roman" pitchFamily="18" charset="0"/>
              </a:rPr>
              <a:t>установление единых нормативных требований по охране труда для всех производств страны;</a:t>
            </a:r>
          </a:p>
          <a:p>
            <a:pPr algn="just">
              <a:lnSpc>
                <a:spcPct val="80000"/>
              </a:lnSpc>
            </a:pPr>
            <a:endParaRPr lang="ru-RU" sz="1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1800" dirty="0">
                <a:latin typeface="Times New Roman" pitchFamily="18" charset="0"/>
              </a:rPr>
              <a:t>государственное управление деятельностью по охране труда, включая государственный надзор и контроль за соблюдением законодательства об охране труда;</a:t>
            </a:r>
          </a:p>
          <a:p>
            <a:pPr algn="just">
              <a:lnSpc>
                <a:spcPct val="80000"/>
              </a:lnSpc>
            </a:pPr>
            <a:endParaRPr lang="ru-RU" sz="1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1800" dirty="0">
                <a:latin typeface="Times New Roman" pitchFamily="18" charset="0"/>
              </a:rPr>
              <a:t>общественный контроль за соблюдением законных прав и интересов в области охраны труда, осуществляемый работниками через органы профсоюзов и иные уполномоченные ими органы;</a:t>
            </a:r>
          </a:p>
          <a:p>
            <a:pPr algn="just">
              <a:lnSpc>
                <a:spcPct val="80000"/>
              </a:lnSpc>
            </a:pPr>
            <a:endParaRPr lang="ru-RU" sz="1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1800" dirty="0">
                <a:latin typeface="Times New Roman" pitchFamily="18" charset="0"/>
              </a:rPr>
              <a:t>взаимодействие и сотрудничество органов </a:t>
            </a:r>
            <a:r>
              <a:rPr lang="ru-RU" sz="1800" dirty="0" err="1">
                <a:latin typeface="Times New Roman" pitchFamily="18" charset="0"/>
              </a:rPr>
              <a:t>госуправления</a:t>
            </a:r>
            <a:r>
              <a:rPr lang="ru-RU" sz="1800" dirty="0">
                <a:latin typeface="Times New Roman" pitchFamily="18" charset="0"/>
              </a:rPr>
              <a:t>, надзора и контроля с работодателями, профсоюзными органами, заинтересованными в разработке и реализации </a:t>
            </a:r>
            <a:r>
              <a:rPr lang="ru-RU" sz="1800" dirty="0" err="1">
                <a:latin typeface="Times New Roman" pitchFamily="18" charset="0"/>
              </a:rPr>
              <a:t>госполитики</a:t>
            </a:r>
            <a:r>
              <a:rPr lang="ru-RU" sz="1800" dirty="0">
                <a:latin typeface="Times New Roman" pitchFamily="18" charset="0"/>
              </a:rPr>
              <a:t> в области охраны труда;</a:t>
            </a:r>
          </a:p>
          <a:p>
            <a:pPr algn="just">
              <a:lnSpc>
                <a:spcPct val="80000"/>
              </a:lnSpc>
            </a:pPr>
            <a:endParaRPr lang="ru-RU" sz="1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1800" dirty="0">
                <a:latin typeface="Times New Roman" pitchFamily="18" charset="0"/>
              </a:rPr>
              <a:t> обязательное расследование каждого несчастного случая и профессионального заболевания на производстве;</a:t>
            </a:r>
          </a:p>
          <a:p>
            <a:pPr algn="just">
              <a:lnSpc>
                <a:spcPct val="80000"/>
              </a:lnSpc>
            </a:pPr>
            <a:endParaRPr lang="ru-RU" sz="1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1800" dirty="0">
                <a:latin typeface="Times New Roman" pitchFamily="18" charset="0"/>
              </a:rPr>
              <a:t>установление статистической отчетности об условиях труда и несчастных случаях на производстве</a:t>
            </a:r>
            <a:r>
              <a:rPr lang="ru-RU" sz="1800" dirty="0" smtClean="0">
                <a:latin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653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</a:rPr>
              <a:t>Принципы </a:t>
            </a:r>
            <a:r>
              <a:rPr lang="ru-RU" b="1" dirty="0">
                <a:latin typeface="Times New Roman" pitchFamily="18" charset="0"/>
              </a:rPr>
              <a:t>экономической государственной политики по охране труда:</a:t>
            </a:r>
          </a:p>
          <a:p>
            <a:pPr>
              <a:lnSpc>
                <a:spcPct val="80000"/>
              </a:lnSpc>
            </a:pPr>
            <a:endParaRPr lang="ru-RU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</a:rPr>
              <a:t>проведение эффективной налоговой политики, стимулирующее создание здоровых и безопасных условий труда, внедрение безопасных техники и технологий, средств индивидуальной и коллективной зашиты;</a:t>
            </a:r>
          </a:p>
          <a:p>
            <a:pPr algn="just">
              <a:lnSpc>
                <a:spcPct val="80000"/>
              </a:lnSpc>
            </a:pPr>
            <a:endParaRPr lang="ru-RU" sz="2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</a:rPr>
              <a:t>участие государства в финансировании мероприятий по охране труда;</a:t>
            </a:r>
          </a:p>
          <a:p>
            <a:pPr algn="just">
              <a:lnSpc>
                <a:spcPct val="80000"/>
              </a:lnSpc>
            </a:pPr>
            <a:endParaRPr lang="ru-RU" sz="2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</a:rPr>
              <a:t>установление компенсаций и льгот за тяжелые работы, работы с вредными и опасными условиями труда, не устранимыми при современном техническом уровне производства и организации труда;</a:t>
            </a:r>
          </a:p>
          <a:p>
            <a:pPr algn="just">
              <a:lnSpc>
                <a:spcPct val="80000"/>
              </a:lnSpc>
            </a:pPr>
            <a:endParaRPr lang="ru-RU" sz="2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</a:rPr>
              <a:t>защита интересов работников, пострадавших от трудового увечья, а также членов их семей</a:t>
            </a:r>
            <a:r>
              <a:rPr lang="ru-RU" sz="2800" dirty="0" smtClean="0">
                <a:latin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758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3600" dirty="0" smtClean="0">
                <a:latin typeface="Times New Roman" pitchFamily="18" charset="0"/>
              </a:rPr>
              <a:t>Организационные </a:t>
            </a:r>
            <a:r>
              <a:rPr lang="ru-RU" sz="3600" dirty="0">
                <a:latin typeface="Times New Roman" pitchFamily="18" charset="0"/>
              </a:rPr>
              <a:t>принципы охраны труда:</a:t>
            </a:r>
          </a:p>
          <a:p>
            <a:pPr>
              <a:lnSpc>
                <a:spcPct val="80000"/>
              </a:lnSpc>
            </a:pPr>
            <a:endParaRPr lang="ru-RU" sz="36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</a:rPr>
              <a:t>1) подготовка специалистов в области охраны труда, в том числе в вузах и средних учреждениях </a:t>
            </a:r>
            <a:r>
              <a:rPr lang="ru-RU" sz="2800" dirty="0" err="1">
                <a:latin typeface="Times New Roman" pitchFamily="18" charset="0"/>
              </a:rPr>
              <a:t>профтехобразования</a:t>
            </a:r>
            <a:r>
              <a:rPr lang="ru-RU" sz="2800" dirty="0">
                <a:latin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endParaRPr lang="ru-RU" sz="2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</a:rPr>
              <a:t>2) информирование работников о состоянии условий и охраны труда на производстве;</a:t>
            </a:r>
          </a:p>
          <a:p>
            <a:pPr algn="just">
              <a:lnSpc>
                <a:spcPct val="80000"/>
              </a:lnSpc>
            </a:pPr>
            <a:endParaRPr lang="ru-RU" sz="2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itchFamily="18" charset="0"/>
              </a:rPr>
              <a:t>3) распространение передового отечественного и зарубежного опыта по улучшению охраны условий труда</a:t>
            </a:r>
            <a:r>
              <a:rPr lang="ru-RU" sz="2800" dirty="0" smtClean="0">
                <a:latin typeface="Times New Roman" pitchFamily="18" charset="0"/>
              </a:rPr>
              <a:t>.</a:t>
            </a:r>
          </a:p>
          <a:p>
            <a:pPr algn="just">
              <a:lnSpc>
                <a:spcPct val="80000"/>
              </a:lnSpc>
            </a:pPr>
            <a:endParaRPr lang="ru-RU" sz="28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itchFamily="18" charset="0"/>
              </a:rPr>
              <a:t>         К указанным принципам следует добавить и принцип особой защиты от производственных вредностей тех, кто нуждается в такой защите (женщин, подростков, инвалидов). И институт охраны труда в гл. 41 и 42 ТК специальными нормами отражает такую защиту, а также она закреплена в ст. 23, 24, 26 и 27 Основ законодательства РФ об охране здоровья граждан.</a:t>
            </a:r>
          </a:p>
          <a:p>
            <a:pPr>
              <a:lnSpc>
                <a:spcPct val="80000"/>
              </a:lnSpc>
            </a:pPr>
            <a:endParaRPr lang="ru-RU" sz="2800" dirty="0">
              <a:latin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79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i="1" dirty="0">
                <a:latin typeface="Times New Roman" pitchFamily="18" charset="0"/>
              </a:rPr>
              <a:t>Охрана труда женщин</a:t>
            </a:r>
            <a:r>
              <a:rPr lang="ru-RU" sz="2800" dirty="0">
                <a:latin typeface="Times New Roman" pitchFamily="18" charset="0"/>
              </a:rPr>
              <a:t> — устанавливаемая специальными нормами (в дополнение к общим нормам охраны труда) система правовых мероприятий, обеспечивающая с учетом физиологических особенностей женского организма, его материнской функции безопасность условий работы для организма матери (будущей матери) и ее потомства.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ru-RU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itchFamily="18" charset="0"/>
              </a:rPr>
              <a:t>Нормы об охране труда женщин можно условно разделить на две группы: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>
                <a:latin typeface="Times New Roman" pitchFamily="18" charset="0"/>
              </a:rPr>
              <a:t>- распространяющиеся на всех работающих женщин;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itchFamily="18" charset="0"/>
              </a:rPr>
              <a:t>- содержащие дополнительные гарантии по охране труда для женщин, выполняющих функцию материнства</a:t>
            </a:r>
            <a:r>
              <a:rPr lang="ru-RU" sz="2800" dirty="0" smtClean="0">
                <a:latin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1982" y="0"/>
            <a:ext cx="8285162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</a:rPr>
              <a:t>ОХРАНА ТРУДА ЖЕНЩИН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80581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myppt.net/u/storage/ppt_7677/1386e-1392422522-0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110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537667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3000" dirty="0">
                <a:latin typeface="Times New Roman" pitchFamily="18" charset="0"/>
              </a:rPr>
              <a:t>1. Запрещается применение труда женщин на тяжелых работах и работах с вредными и опасными условиями труда, а также на подземных </a:t>
            </a:r>
            <a:r>
              <a:rPr lang="ru-RU" sz="3000" dirty="0" smtClean="0">
                <a:latin typeface="Times New Roman" pitchFamily="18" charset="0"/>
              </a:rPr>
              <a:t>работах. </a:t>
            </a:r>
            <a:r>
              <a:rPr lang="ru-RU" sz="3000" dirty="0">
                <a:latin typeface="Times New Roman" pitchFamily="18" charset="0"/>
              </a:rPr>
              <a:t>Перечень таких запрещенных для женщин работ </a:t>
            </a:r>
            <a:r>
              <a:rPr lang="ru-RU" sz="3000" dirty="0" err="1">
                <a:latin typeface="Times New Roman" pitchFamily="18" charset="0"/>
              </a:rPr>
              <a:t>медицински</a:t>
            </a:r>
            <a:r>
              <a:rPr lang="ru-RU" sz="3000" dirty="0">
                <a:latin typeface="Times New Roman" pitchFamily="18" charset="0"/>
              </a:rPr>
              <a:t> обоснован и включает более 500 видов различных работ. Он утвержден постановлением Правительства РФ от 25 февраля 2000 г. № 162 (СЗ РФ. 2000. № 10. Ст. 1130). Кодекс предусматривает, что такой перечень утверждается Правительством РФ с учетом мнения Российской трехсторонней комиссии по регулированию социально-трудовых отношений</a:t>
            </a:r>
            <a:r>
              <a:rPr lang="ru-RU" sz="3000" dirty="0" smtClean="0">
                <a:latin typeface="Times New Roman" pitchFamily="18" charset="0"/>
              </a:rPr>
              <a:t>.</a:t>
            </a:r>
            <a:endParaRPr lang="ru-RU" sz="3000" dirty="0">
              <a:latin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</a:rPr>
              <a:t>Содержание охраны труда женщин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216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548680"/>
            <a:ext cx="8892480" cy="630932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800" dirty="0">
                <a:latin typeface="Times New Roman" pitchFamily="18" charset="0"/>
              </a:rPr>
              <a:t>Запрещается обучение и прием на работу женщин в качестве трактористок, машинистов, водителями грузовых автомашин, а также привлечение женщин детородного возраста (до 35 лет) к выполнению операций в растениеводстве, животноводстве, птицеводстве, связанных с применением ядохимикатов, пестицидов и дезинфицирующих средств (ст. 2.1 и 2.3 постановления Верховного Совета РСФСР от 1 ноября 1990 г. “О неотложных мерах по улучшению положения женщин, семьи, охраны материнства и детства на селе”).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7894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6007291"/>
          </a:xfrm>
        </p:spPr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ru-RU" sz="2400" dirty="0" smtClean="0">
                <a:latin typeface="Times New Roman" pitchFamily="18" charset="0"/>
              </a:rPr>
              <a:t>Запрещается переноска и передвижение женщинами тяжестей на работе, превышающих установленные для них предельные нормы. Так, постановлением Правительства РФ от 6 февраля 1993 г. № 105 установлена для всех производств России предельная норма подъема и перемещения женщиной тяжестей, включая тару и упаковку.</a:t>
            </a:r>
            <a:br>
              <a:rPr lang="ru-RU" sz="2400" dirty="0" smtClean="0">
                <a:latin typeface="Times New Roman" pitchFamily="18" charset="0"/>
              </a:rPr>
            </a:b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958651"/>
              </p:ext>
            </p:extLst>
          </p:nvPr>
        </p:nvGraphicFramePr>
        <p:xfrm>
          <a:off x="60290" y="2301072"/>
          <a:ext cx="8976206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8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8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72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Характер 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работы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Предельно допустимая масса груза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99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Подъём и перемещение тяжестей при чередовании с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другой работой (до 2 раз в час)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кг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199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Подъём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и перемещение тяжестей постоянно в течении рабочей смены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7 кг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770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Величина динамической работы,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совершаемой в течении каждого часа рабочей смены, не должна превышать:</a:t>
                      </a:r>
                    </a:p>
                    <a:p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с рабочей поверхности</a:t>
                      </a:r>
                    </a:p>
                    <a:p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с пола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1750 кг 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875 кг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455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Обучение в системе </a:t>
            </a:r>
            <a:r>
              <a:rPr lang="ru-RU" dirty="0" err="1" smtClean="0"/>
              <a:t>профтехобразования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677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4714908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ТРУДА МОЛОДЕЖИ</a:t>
            </a:r>
            <a:r>
              <a:rPr lang="ru-RU" dirty="0" smtClean="0"/>
              <a:t> — система сохранения жизни и </a:t>
            </a:r>
            <a:r>
              <a:rPr lang="ru-RU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здоровья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dirty="0" smtClean="0"/>
              <a:t>работающих в возрасте до 18 лет. </a:t>
            </a:r>
          </a:p>
          <a:p>
            <a:pPr algn="just"/>
            <a:r>
              <a:rPr lang="ru-RU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42 ТК РФ </a:t>
            </a:r>
            <a:r>
              <a:rPr lang="ru-RU" dirty="0" smtClean="0"/>
              <a:t>устанавливает ограничения и запреты на применение труда несовершеннолетних работников в отдельных сферах. Установление таких ограничений и запретов призвано обеспечить охрану здоровья и нравственного развития работников моложе 18 лет, в частности запрещается физически тяжелый труд и труд в опасных и вредных условиях.</a:t>
            </a:r>
            <a:endParaRPr lang="ru-RU" dirty="0"/>
          </a:p>
        </p:txBody>
      </p:sp>
      <p:pic>
        <p:nvPicPr>
          <p:cNvPr id="2052" name="Picture 4" descr="http://www.mintrudrh.ru/assets/images/photos/DSC_26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4429132"/>
            <a:ext cx="2952728" cy="2265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285729"/>
            <a:ext cx="8229600" cy="3571900"/>
          </a:xfrm>
        </p:spPr>
        <p:txBody>
          <a:bodyPr/>
          <a:lstStyle/>
          <a:p>
            <a:pPr algn="just"/>
            <a:r>
              <a:rPr lang="ru-RU" dirty="0" smtClean="0"/>
              <a:t>Перечень тяжелых работ и работ с вредными или опасными условиями труда, при выполнении которых запрещается применять труд лиц моложе 18 лет, утвержден Постановлением Правительства РФ от 25 февраля 2000 г. N 163. В него включены 43 вида производств и 2198 видов работ в них.</a:t>
            </a:r>
            <a:endParaRPr lang="ru-RU" dirty="0"/>
          </a:p>
        </p:txBody>
      </p:sp>
      <p:pic>
        <p:nvPicPr>
          <p:cNvPr id="36866" name="Picture 2" descr="http://www.rabota-nsk.ru/stat/stat348/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3500438"/>
            <a:ext cx="4071926" cy="3053945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428604"/>
            <a:ext cx="5543560" cy="5578687"/>
          </a:xfrm>
        </p:spPr>
        <p:txBody>
          <a:bodyPr>
            <a:normAutofit fontScale="70000" lnSpcReduction="20000"/>
          </a:bodyPr>
          <a:lstStyle/>
          <a:p>
            <a:pPr algn="just" fontAlgn="base">
              <a:buNone/>
            </a:pPr>
            <a:r>
              <a:rPr lang="ru-RU" dirty="0" smtClean="0"/>
              <a:t>	В частности, Перечень содержит ограничения по следующим видам работ:</a:t>
            </a:r>
          </a:p>
          <a:p>
            <a:pPr algn="just" fontAlgn="base">
              <a:buNone/>
            </a:pPr>
            <a:endParaRPr lang="ru-RU" dirty="0" smtClean="0"/>
          </a:p>
          <a:p>
            <a:pPr algn="just" fontAlgn="base"/>
            <a:r>
              <a:rPr lang="ru-RU" dirty="0" smtClean="0"/>
              <a:t>- работы, связанные с подъемом и перемещением тяжестей вручную;</a:t>
            </a:r>
          </a:p>
          <a:p>
            <a:pPr algn="just" fontAlgn="base"/>
            <a:r>
              <a:rPr lang="ru-RU" dirty="0" smtClean="0"/>
              <a:t>- легкая промышленность;</a:t>
            </a:r>
          </a:p>
          <a:p>
            <a:pPr algn="just" fontAlgn="base"/>
            <a:r>
              <a:rPr lang="ru-RU" dirty="0" smtClean="0"/>
              <a:t>- пищевая промышленность;</a:t>
            </a:r>
          </a:p>
          <a:p>
            <a:pPr algn="just" fontAlgn="base"/>
            <a:r>
              <a:rPr lang="ru-RU" dirty="0" smtClean="0"/>
              <a:t>- полиграфическое производство;</a:t>
            </a:r>
          </a:p>
          <a:p>
            <a:pPr algn="just" fontAlgn="base"/>
            <a:r>
              <a:rPr lang="ru-RU" dirty="0" smtClean="0"/>
              <a:t>- транспорт;</a:t>
            </a:r>
          </a:p>
          <a:p>
            <a:pPr algn="just" fontAlgn="base"/>
            <a:r>
              <a:rPr lang="ru-RU" dirty="0" smtClean="0"/>
              <a:t>- связь;</a:t>
            </a:r>
          </a:p>
          <a:p>
            <a:pPr algn="just" fontAlgn="base"/>
            <a:r>
              <a:rPr lang="ru-RU" dirty="0" smtClean="0"/>
              <a:t>- сельское хозяйство;</a:t>
            </a:r>
          </a:p>
          <a:p>
            <a:pPr fontAlgn="base"/>
            <a:r>
              <a:rPr lang="ru-RU" dirty="0" smtClean="0"/>
              <a:t>- учреждения здравоохранения, ветеринарные учреждения, фармацевтические фабрики;</a:t>
            </a:r>
          </a:p>
          <a:p>
            <a:pPr fontAlgn="base"/>
            <a:r>
              <a:rPr lang="ru-RU" dirty="0" smtClean="0"/>
              <a:t>- производство учебно-наглядных пособий;</a:t>
            </a:r>
          </a:p>
          <a:p>
            <a:pPr fontAlgn="base"/>
            <a:r>
              <a:rPr lang="ru-RU" dirty="0" smtClean="0"/>
              <a:t>- работы, выполняемые в различных отраслях экономики.</a:t>
            </a:r>
          </a:p>
          <a:p>
            <a:pPr algn="just"/>
            <a:r>
              <a:rPr lang="ru-RU" dirty="0" smtClean="0"/>
              <a:t>и т.д. </a:t>
            </a:r>
            <a:endParaRPr lang="ru-RU" dirty="0"/>
          </a:p>
        </p:txBody>
      </p:sp>
      <p:pic>
        <p:nvPicPr>
          <p:cNvPr id="35842" name="Picture 2" descr="http://xn--b1arjdngb.xn--p1ai/upload/resize_cache/iblock/2c2/350_1000_1/PM5.jpg"/>
          <p:cNvPicPr>
            <a:picLocks noChangeAspect="1" noChangeArrowheads="1"/>
          </p:cNvPicPr>
          <p:nvPr/>
        </p:nvPicPr>
        <p:blipFill>
          <a:blip r:embed="rId2" cstate="print"/>
          <a:srcRect l="14286" r="14999"/>
          <a:stretch>
            <a:fillRect/>
          </a:stretch>
        </p:blipFill>
        <p:spPr bwMode="auto">
          <a:xfrm>
            <a:off x="6156176" y="796624"/>
            <a:ext cx="2828965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Гигиенические критерии допустимых условий и видов работ</a:t>
            </a:r>
            <a:r>
              <a:rPr lang="ru-RU" dirty="0" smtClean="0"/>
              <a:t> для профессионального обучения и труда подростков утверждены Постановлением Госкомсанэпиднадзора РФ от 4 апреля 1997 г. N 5, в соответствии с которым, безопасными для подростков видами деятельности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являются те, которые соответствуют их возрастным и функциональным возможностям, не оказывают неблагоприятного влияния на их рост, развитие и состояние здоровья, исключают повышенную опасность травматизма для подростков и окружающих, учитывают повышенную чувствительность организма подростков к действию факторов производственной среды.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18" name="Picture 2" descr="http://www.letopisi.likt590.ru/lib/exe/fetch.php/2010-2011:bo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5643578"/>
            <a:ext cx="857256" cy="1143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прохождении производственной практики </a:t>
            </a:r>
            <a:r>
              <a:rPr lang="ru-RU" dirty="0" smtClean="0"/>
              <a:t>(производственного обучения)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учащиеся</a:t>
            </a:r>
            <a:r>
              <a:rPr lang="ru-RU" dirty="0" smtClean="0"/>
              <a:t> общеобразовательных и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образовательных учреждений начального профессионального образования, студенты образовательных учреждений среднего профессионального образования, достигшие 16-летнего возраста, могут находиться на работах, включенных в Перечень, не свыше четырех часов в день </a:t>
            </a:r>
            <a:r>
              <a:rPr lang="ru-RU" dirty="0" smtClean="0"/>
              <a:t>при условии строгого соблюдения на этих работах действующих санитарных правил и норм и правил по охране труда.</a:t>
            </a:r>
            <a:endParaRPr lang="ru-RU" dirty="0"/>
          </a:p>
        </p:txBody>
      </p:sp>
      <p:pic>
        <p:nvPicPr>
          <p:cNvPr id="33794" name="Picture 2" descr="http://delogazeta.ru/up/news/20112/2011-10-31-t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5286388"/>
            <a:ext cx="1737711" cy="1424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500042"/>
            <a:ext cx="8229600" cy="57930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Работников, не достигших возраста 18 лет, запрещено направлять в </a:t>
            </a:r>
            <a:r>
              <a:rPr lang="ru-RU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служебные командировки</a:t>
            </a:r>
            <a:r>
              <a:rPr lang="ru-RU" dirty="0" smtClean="0"/>
              <a:t>, привлекать к работе в </a:t>
            </a:r>
            <a:r>
              <a:rPr lang="ru-RU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ночное время</a:t>
            </a:r>
            <a:r>
              <a:rPr lang="ru-RU" dirty="0" smtClean="0"/>
              <a:t>, к </a:t>
            </a:r>
            <a:r>
              <a:rPr lang="ru-RU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сверхурочной работе</a:t>
            </a:r>
            <a:r>
              <a:rPr lang="ru-RU" dirty="0" smtClean="0"/>
              <a:t>, к работе в выходные и нерабочие праздничные дни (ст. 96, 268 ТК РФ).</a:t>
            </a:r>
          </a:p>
          <a:p>
            <a:r>
              <a:rPr lang="ru-RU" dirty="0" smtClean="0"/>
              <a:t>Ежегодный основной оплачиваемый отпуск — 31 календарный день в удобное для работника время (ст. 267 ТК РФ). </a:t>
            </a:r>
          </a:p>
          <a:p>
            <a:r>
              <a:rPr lang="ru-RU" dirty="0" smtClean="0"/>
              <a:t>Отпуск может быть предоставлен до истечения 6 месяцев непрерывной работы в данной организации (ст. 122 ТК РФ). </a:t>
            </a:r>
          </a:p>
          <a:p>
            <a:r>
              <a:rPr lang="ru-RU" dirty="0" smtClean="0"/>
              <a:t>Замена отпуска денежной компенсацией не допускается (ст. 126 ТК РФ).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07249"/>
          </a:xfrm>
        </p:spPr>
        <p:txBody>
          <a:bodyPr/>
          <a:lstStyle/>
          <a:p>
            <a:r>
              <a:rPr lang="ru-RU" dirty="0" smtClean="0"/>
              <a:t>Подростки не должны назначаться на работы, заключающиеся исключительно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переносе и передвижении тяжестей</a:t>
            </a:r>
            <a:r>
              <a:rPr lang="ru-RU" dirty="0" smtClean="0"/>
              <a:t>, весом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свыше 4,1 кг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Перемещение тяжести подростками не должно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занимать более 1/3</a:t>
            </a:r>
            <a:r>
              <a:rPr lang="ru-RU" dirty="0" smtClean="0"/>
              <a:t> рабочего дня.</a:t>
            </a:r>
            <a:endParaRPr lang="ru-RU" dirty="0"/>
          </a:p>
        </p:txBody>
      </p:sp>
      <p:pic>
        <p:nvPicPr>
          <p:cNvPr id="31746" name="Picture 2" descr="http://med-books.info/files/uch_group35/uch_pgroup40/uch_uch346/image/86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214686"/>
            <a:ext cx="4991100" cy="3248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7" y="1481138"/>
          <a:ext cx="8258203" cy="4561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85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5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6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6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68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64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4465">
                <a:tc rowSpan="3"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600" dirty="0" smtClean="0"/>
                        <a:t>Характер работы, показатели</a:t>
                      </a:r>
                      <a:r>
                        <a:rPr lang="ru-RU" sz="1600" baseline="0" dirty="0" smtClean="0"/>
                        <a:t> тяжести труда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Предельно допустимая нагрузка</a:t>
                      </a:r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46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юноши</a:t>
                      </a:r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девушки</a:t>
                      </a:r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46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14 лет</a:t>
                      </a:r>
                      <a:endParaRPr lang="ru-RU" sz="105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15лет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16лет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17лет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14 лет</a:t>
                      </a:r>
                      <a:endParaRPr lang="ru-RU" sz="105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15лет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16 лет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17 лет</a:t>
                      </a:r>
                      <a:endParaRPr lang="ru-RU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8526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Подъем и перемещение груза</a:t>
                      </a:r>
                      <a:r>
                        <a:rPr lang="ru-RU" sz="1400" baseline="0" dirty="0" smtClean="0"/>
                        <a:t> вручную постоянно в течении рабочей смены (кг)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4617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Подъем и перемещение груза</a:t>
                      </a:r>
                      <a:r>
                        <a:rPr lang="ru-RU" sz="1400" baseline="0" dirty="0" smtClean="0"/>
                        <a:t> вручную в течении не более 1/3 рабочей смены: постоянно (более 2-х раз в час)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11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13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46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 чередовании</a:t>
                      </a:r>
                      <a:r>
                        <a:rPr lang="ru-RU" sz="1400" baseline="0" dirty="0" smtClean="0"/>
                        <a:t> с другой работой (до 2-х раз в час)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16" cy="114300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Предельная норма перемещения тяжести</a:t>
            </a:r>
            <a:r>
              <a:rPr lang="ru-RU" sz="2400" dirty="0" smtClean="0"/>
              <a:t> для несовершеннолетних</a:t>
            </a:r>
            <a:endParaRPr lang="ru-RU" sz="2400" dirty="0"/>
          </a:p>
        </p:txBody>
      </p:sp>
      <p:pic>
        <p:nvPicPr>
          <p:cNvPr id="30722" name="Picture 2" descr="http://www.yuginform.ru/media/adv/604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142852"/>
            <a:ext cx="1200136" cy="1200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428604"/>
            <a:ext cx="8786874" cy="3214710"/>
          </a:xfrm>
        </p:spPr>
        <p:txBody>
          <a:bodyPr/>
          <a:lstStyle/>
          <a:p>
            <a:pPr algn="just"/>
            <a:r>
              <a:rPr lang="ru-RU" dirty="0" smtClean="0"/>
              <a:t>Лица в возрасте до 18 лет принимаются на работу после предварительного </a:t>
            </a:r>
            <a:r>
              <a:rPr lang="ru-RU" i="1" u="sng" dirty="0" smtClean="0">
                <a:hlinkClick r:id="rId2"/>
              </a:rPr>
              <a:t>медицинского осмотра</a:t>
            </a:r>
            <a:r>
              <a:rPr lang="ru-RU" dirty="0" smtClean="0"/>
              <a:t> и в дальнейшем, до достижения возраста 18 лет, ежегодно подлежат обязательному медосмотру. </a:t>
            </a:r>
          </a:p>
          <a:p>
            <a:pPr algn="just"/>
            <a:r>
              <a:rPr lang="ru-RU" dirty="0" smtClean="0"/>
              <a:t>Медосмотры осуществляются за счет средств </a:t>
            </a:r>
            <a:r>
              <a:rPr lang="ru-RU" i="1" u="sng" dirty="0" smtClean="0">
                <a:hlinkClick r:id="rId3"/>
              </a:rPr>
              <a:t>работодателя</a:t>
            </a:r>
            <a:r>
              <a:rPr lang="ru-RU" dirty="0" smtClean="0"/>
              <a:t> (ст. 266 ТК РФ).</a:t>
            </a:r>
            <a:endParaRPr lang="ru-RU" dirty="0"/>
          </a:p>
        </p:txBody>
      </p:sp>
      <p:pic>
        <p:nvPicPr>
          <p:cNvPr id="29700" name="Picture 4" descr="http://900igr.net/datai/chelovek/Prava-rebjonka.files/0006-006-Deti-imejut-pravo-na-meditsinskij-ukh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3643314"/>
            <a:ext cx="3848070" cy="2820716"/>
          </a:xfrm>
          <a:prstGeom prst="rect">
            <a:avLst/>
          </a:prstGeom>
          <a:noFill/>
        </p:spPr>
      </p:pic>
      <p:pic>
        <p:nvPicPr>
          <p:cNvPr id="29702" name="Picture 6" descr="http://pravda.lutsk.ua/imgsize.php?src=/abton/spaw2/uploads/images/news/34899_1.jpg&amp;h=381&amp;w=480&amp;zc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714752"/>
            <a:ext cx="1961982" cy="15573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Words>2138</Words>
  <Application>Microsoft Office PowerPoint</Application>
  <PresentationFormat>Экран (4:3)</PresentationFormat>
  <Paragraphs>233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Лекция № 1</vt:lpstr>
      <vt:lpstr>ОХРАНА ТРУДА (ОТ) - это</vt:lpstr>
      <vt:lpstr>ЗАКОНОДАТЕЛЬНАЯ БАЗА</vt:lpstr>
      <vt:lpstr>Конституция РФ о труде и занятости </vt:lpstr>
      <vt:lpstr>Презентация PowerPoint</vt:lpstr>
      <vt:lpstr>ТРУДОВОЙ КОДЕКС РФ</vt:lpstr>
      <vt:lpstr>Презентация PowerPoint</vt:lpstr>
      <vt:lpstr>Статья 210 Трудового кодекса (Основные направления государственной политики в области охраны труда</vt:lpstr>
      <vt:lpstr>ССБТ включает группы </vt:lpstr>
      <vt:lpstr>Полномочия органов государственной власти РФ в области охраны труда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принципы государственной политики в области охраны труда</vt:lpstr>
      <vt:lpstr>Презентация PowerPoint</vt:lpstr>
      <vt:lpstr>Презентация PowerPoint</vt:lpstr>
      <vt:lpstr>Презентация PowerPoint</vt:lpstr>
      <vt:lpstr>ОХРАНА ТРУДА ЖЕНЩИН</vt:lpstr>
      <vt:lpstr>Презентация PowerPoint</vt:lpstr>
      <vt:lpstr>Содержание охраны труда женщин</vt:lpstr>
      <vt:lpstr>Презентация PowerPoint</vt:lpstr>
      <vt:lpstr>Презентация PowerPoint</vt:lpstr>
      <vt:lpstr>Обучение в системе профтехобразования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Предельная норма перемещения тяжести для несовершеннолетних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 1</dc:title>
  <dc:creator>User</dc:creator>
  <cp:lastModifiedBy>Dell</cp:lastModifiedBy>
  <cp:revision>40</cp:revision>
  <dcterms:created xsi:type="dcterms:W3CDTF">2012-09-12T14:08:18Z</dcterms:created>
  <dcterms:modified xsi:type="dcterms:W3CDTF">2025-12-08T20:18:46Z</dcterms:modified>
</cp:coreProperties>
</file>